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394" r:id="rId3"/>
    <p:sldId id="388" r:id="rId4"/>
    <p:sldId id="301" r:id="rId5"/>
    <p:sldId id="389" r:id="rId6"/>
    <p:sldId id="356" r:id="rId7"/>
    <p:sldId id="357" r:id="rId8"/>
    <p:sldId id="390" r:id="rId9"/>
    <p:sldId id="358" r:id="rId10"/>
    <p:sldId id="377" r:id="rId11"/>
    <p:sldId id="392" r:id="rId12"/>
    <p:sldId id="359" r:id="rId13"/>
    <p:sldId id="361" r:id="rId14"/>
    <p:sldId id="381" r:id="rId15"/>
    <p:sldId id="393" r:id="rId16"/>
    <p:sldId id="272" r:id="rId17"/>
  </p:sldIdLst>
  <p:sldSz cx="9144000" cy="6858000" type="screen4x3"/>
  <p:notesSz cx="7010400" cy="92964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A7EB"/>
    <a:srgbClr val="1E0D0A"/>
    <a:srgbClr val="FAC826"/>
    <a:srgbClr val="004053"/>
    <a:srgbClr val="003D4E"/>
    <a:srgbClr val="0066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405" autoAdjust="0"/>
  </p:normalViewPr>
  <p:slideViewPr>
    <p:cSldViewPr snapToGrid="0" snapToObjects="1">
      <p:cViewPr varScale="1">
        <p:scale>
          <a:sx n="91" d="100"/>
          <a:sy n="91" d="100"/>
        </p:scale>
        <p:origin x="140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970940" y="0"/>
            <a:ext cx="3037840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A3BB331B-8D59-4CB2-91B5-8908B73D333F}" type="datetimeFigureOut">
              <a:rPr lang="es-CL" smtClean="0"/>
              <a:t>08-07-2019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970940" y="8829967"/>
            <a:ext cx="3037840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6F3D857A-B860-4083-A3DD-CD46C913E35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70024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970940" y="0"/>
            <a:ext cx="3037840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F92E3B7F-DE58-4430-ABDC-939E66BC8F21}" type="datetimeFigureOut">
              <a:rPr lang="es-CL" smtClean="0"/>
              <a:t>08-07-2019</a:t>
            </a:fld>
            <a:endParaRPr lang="es-C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9788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s-CL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970940" y="8829967"/>
            <a:ext cx="3037840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43AD23B9-C1E5-45D3-ACD6-03801A8765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26872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1B5F-08B0-1348-98FA-7E1EDD100664}" type="datetimeFigureOut">
              <a:rPr lang="es-ES" smtClean="0"/>
              <a:t>08/07/2019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1664F-E6EE-9A48-9B99-7C573631B9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990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1B5F-08B0-1348-98FA-7E1EDD100664}" type="datetimeFigureOut">
              <a:rPr lang="es-ES" smtClean="0"/>
              <a:t>08/07/2019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1664F-E6EE-9A48-9B99-7C573631B9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4887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1B5F-08B0-1348-98FA-7E1EDD100664}" type="datetimeFigureOut">
              <a:rPr lang="es-ES" smtClean="0"/>
              <a:t>08/07/2019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1664F-E6EE-9A48-9B99-7C573631B9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415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1B5F-08B0-1348-98FA-7E1EDD100664}" type="datetimeFigureOut">
              <a:rPr lang="es-ES" smtClean="0"/>
              <a:t>08/07/2019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1664F-E6EE-9A48-9B99-7C573631B9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2139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1B5F-08B0-1348-98FA-7E1EDD100664}" type="datetimeFigureOut">
              <a:rPr lang="es-ES" smtClean="0"/>
              <a:t>08/07/2019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1664F-E6EE-9A48-9B99-7C573631B9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1270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1B5F-08B0-1348-98FA-7E1EDD100664}" type="datetimeFigureOut">
              <a:rPr lang="es-ES" smtClean="0"/>
              <a:t>08/07/2019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1664F-E6EE-9A48-9B99-7C573631B9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7628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1B5F-08B0-1348-98FA-7E1EDD100664}" type="datetimeFigureOut">
              <a:rPr lang="es-ES" smtClean="0"/>
              <a:t>08/07/2019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1664F-E6EE-9A48-9B99-7C573631B9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4704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1B5F-08B0-1348-98FA-7E1EDD100664}" type="datetimeFigureOut">
              <a:rPr lang="es-ES" smtClean="0"/>
              <a:t>08/07/2019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1664F-E6EE-9A48-9B99-7C573631B9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2569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1B5F-08B0-1348-98FA-7E1EDD100664}" type="datetimeFigureOut">
              <a:rPr lang="es-ES" smtClean="0"/>
              <a:t>08/07/2019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1664F-E6EE-9A48-9B99-7C573631B9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9446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1B5F-08B0-1348-98FA-7E1EDD100664}" type="datetimeFigureOut">
              <a:rPr lang="es-ES" smtClean="0"/>
              <a:t>08/07/2019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1664F-E6EE-9A48-9B99-7C573631B9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738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1B5F-08B0-1348-98FA-7E1EDD100664}" type="datetimeFigureOut">
              <a:rPr lang="es-ES" smtClean="0"/>
              <a:t>08/07/2019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1664F-E6EE-9A48-9B99-7C573631B9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58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61B5F-08B0-1348-98FA-7E1EDD100664}" type="datetimeFigureOut">
              <a:rPr lang="es-ES" smtClean="0"/>
              <a:t>08/07/2019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1664F-E6EE-9A48-9B99-7C573631B9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6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6.png"/><Relationship Id="rId5" Type="http://schemas.openxmlformats.org/officeDocument/2006/relationships/image" Target="../media/image240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848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41434" y="2449525"/>
            <a:ext cx="83977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ES" sz="4000" b="1" kern="700" spc="-150" dirty="0" smtClean="0">
                <a:latin typeface="Myriad Pro Cond"/>
                <a:cs typeface="Myriad Pro Cond"/>
              </a:rPr>
              <a:t>Modelos Estadísticos Aplicados a la Detección de Color en Imágenes </a:t>
            </a:r>
            <a:r>
              <a:rPr lang="es-ES" sz="4000" b="1" kern="700" spc="-150" dirty="0" smtClean="0">
                <a:latin typeface="Myriad Pro Cond"/>
                <a:cs typeface="Myriad Pro Cond"/>
              </a:rPr>
              <a:t>Digitales II</a:t>
            </a:r>
            <a:endParaRPr lang="es-ES" sz="4000" b="1" kern="700" spc="-150" dirty="0">
              <a:latin typeface="Myriad Pro Cond"/>
              <a:cs typeface="Myriad Pro Cond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-492643" y="140143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100" y="5418120"/>
            <a:ext cx="2167592" cy="719004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3668110" y="4393321"/>
            <a:ext cx="5391807" cy="69368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dirty="0" smtClean="0">
                <a:solidFill>
                  <a:schemeClr val="tx1"/>
                </a:solidFill>
              </a:rPr>
              <a:t>Vanel Lazcano</a:t>
            </a:r>
          </a:p>
          <a:p>
            <a:pPr algn="ctr"/>
            <a:r>
              <a:rPr lang="es-CL" sz="2400" dirty="0" smtClean="0">
                <a:solidFill>
                  <a:schemeClr val="tx1"/>
                </a:solidFill>
              </a:rPr>
              <a:t>Núcleo de Matemática, Física y Estadística</a:t>
            </a:r>
            <a:endParaRPr lang="es-CL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78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redondeado 8">
            <a:extLst>
              <a:ext uri="{FF2B5EF4-FFF2-40B4-BE49-F238E27FC236}">
                <a16:creationId xmlns:a16="http://schemas.microsoft.com/office/drawing/2014/main" id="{1EB92EB9-523C-4834-96D3-69B1ED9C11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600" dirty="0" smtClean="0">
                <a:solidFill>
                  <a:schemeClr val="tx1"/>
                </a:solidFill>
              </a:rPr>
              <a:t>Método </a:t>
            </a:r>
            <a:r>
              <a:rPr lang="es-CL" sz="3600" dirty="0" smtClean="0">
                <a:solidFill>
                  <a:schemeClr val="tx1"/>
                </a:solidFill>
                <a:latin typeface="Arial monospaced for SAP" panose="020B0609020202030204" pitchFamily="49" charset="0"/>
              </a:rPr>
              <a:t>I </a:t>
            </a:r>
            <a:r>
              <a:rPr lang="es-CL" sz="3600" dirty="0" smtClean="0">
                <a:solidFill>
                  <a:schemeClr val="tx1"/>
                </a:solidFill>
              </a:rPr>
              <a:t>Probabilidades </a:t>
            </a:r>
            <a:r>
              <a:rPr lang="es-CL" sz="3600" dirty="0">
                <a:solidFill>
                  <a:schemeClr val="tx1"/>
                </a:solidFill>
              </a:rPr>
              <a:t>Condicionales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/>
              <p:cNvSpPr txBox="1"/>
              <p:nvPr/>
            </p:nvSpPr>
            <p:spPr>
              <a:xfrm>
                <a:off x="2546014" y="1675362"/>
                <a:ext cx="42194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𝑇𝑢</m:t>
                    </m:r>
                    <m:r>
                      <a:rPr lang="es-CL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CL" dirty="0" smtClean="0"/>
                  <a:t>Número total de píxeles de la clase uva </a:t>
                </a:r>
                <a:endParaRPr lang="es-CL" dirty="0"/>
              </a:p>
            </p:txBody>
          </p:sp>
        </mc:Choice>
        <mc:Fallback xmlns=""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014" y="1675362"/>
                <a:ext cx="4219488" cy="276999"/>
              </a:xfrm>
              <a:prstGeom prst="rect">
                <a:avLst/>
              </a:prstGeom>
              <a:blipFill>
                <a:blip r:embed="rId2"/>
                <a:stretch>
                  <a:fillRect l="-2023" t="-28889" r="-2457" b="-5111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3418369" y="2831504"/>
                <a:ext cx="1583639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𝑝𝑢</m:t>
                      </m:r>
                      <m:r>
                        <a:rPr lang="es-CL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𝑇𝑢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𝑇𝑢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𝑇𝑛𝑢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369" y="2831504"/>
                <a:ext cx="1583639" cy="5231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>
                <a:off x="2288518" y="1974904"/>
                <a:ext cx="46667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𝑇𝑛𝑢</m:t>
                    </m:r>
                    <m:r>
                      <a:rPr lang="es-CL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CL" dirty="0" smtClean="0"/>
                  <a:t>Número total de píxeles de la clase no-uva </a:t>
                </a:r>
                <a:endParaRPr lang="es-CL" dirty="0"/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18" y="1974904"/>
                <a:ext cx="4666727" cy="276999"/>
              </a:xfrm>
              <a:prstGeom prst="rect">
                <a:avLst/>
              </a:prstGeom>
              <a:blipFill>
                <a:blip r:embed="rId4"/>
                <a:stretch>
                  <a:fillRect l="-1697" t="-28889" r="-2089" b="-5111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2031020" y="2242915"/>
                <a:ext cx="53034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CL" dirty="0" smtClean="0"/>
                  <a:t>p</a:t>
                </a:r>
                <a14:m>
                  <m:oMath xmlns:m="http://schemas.openxmlformats.org/officeDocument/2006/math">
                    <m:r>
                      <a:rPr lang="es-CL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CL" i="1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s-CL" dirty="0" smtClean="0"/>
                  <a:t>probabilidad de que un pixel cualquiera sea de uva</a:t>
                </a:r>
                <a:endParaRPr lang="es-CL" dirty="0"/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020" y="2242915"/>
                <a:ext cx="5303440" cy="276999"/>
              </a:xfrm>
              <a:prstGeom prst="rect">
                <a:avLst/>
              </a:prstGeom>
              <a:blipFill>
                <a:blip r:embed="rId5"/>
                <a:stretch>
                  <a:fillRect l="-2644" t="-28889" r="-1724" b="-5111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/>
              <p:cNvSpPr txBox="1"/>
              <p:nvPr/>
            </p:nvSpPr>
            <p:spPr>
              <a:xfrm>
                <a:off x="1805049" y="2510927"/>
                <a:ext cx="5766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CL" dirty="0" smtClean="0"/>
                  <a:t>p</a:t>
                </a:r>
                <a14:m>
                  <m:oMath xmlns:m="http://schemas.openxmlformats.org/officeDocument/2006/math">
                    <m:r>
                      <a:rPr lang="es-CL" i="1">
                        <a:latin typeface="Cambria Math" panose="02040503050406030204" pitchFamily="18" charset="0"/>
                      </a:rPr>
                      <m:t>𝑛𝑢</m:t>
                    </m:r>
                    <m:r>
                      <a:rPr lang="es-CL" i="1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s-CL" dirty="0" smtClean="0"/>
                  <a:t>probabilidad de que un pixel cualquiera sea de no-uva</a:t>
                </a:r>
                <a:endParaRPr lang="es-CL" dirty="0"/>
              </a:p>
            </p:txBody>
          </p:sp>
        </mc:Choice>
        <mc:Fallback xmlns="">
          <p:sp>
            <p:nvSpPr>
              <p:cNvPr id="16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049" y="2510927"/>
                <a:ext cx="5766707" cy="276999"/>
              </a:xfrm>
              <a:prstGeom prst="rect">
                <a:avLst/>
              </a:prstGeom>
              <a:blipFill>
                <a:blip r:embed="rId6"/>
                <a:stretch>
                  <a:fillRect l="-2431" t="-28889" r="-1374" b="-5111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3329038" y="3519933"/>
                <a:ext cx="1425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𝑝𝑛𝑢</m:t>
                      </m:r>
                      <m:r>
                        <a:rPr lang="es-CL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𝑝𝑢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038" y="3519933"/>
                <a:ext cx="1425518" cy="276999"/>
              </a:xfrm>
              <a:prstGeom prst="rect">
                <a:avLst/>
              </a:prstGeom>
              <a:blipFill>
                <a:blip r:embed="rId7"/>
                <a:stretch>
                  <a:fillRect l="-3846" r="-3419" b="-2391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uadroTexto 17"/>
              <p:cNvSpPr txBox="1"/>
              <p:nvPr/>
            </p:nvSpPr>
            <p:spPr>
              <a:xfrm>
                <a:off x="2572291" y="3877286"/>
                <a:ext cx="4904035" cy="586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𝑢𝑣𝑎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𝐻𝑢</m:t>
                          </m:r>
                          <m:d>
                            <m:d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𝑝𝑢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𝐻𝑢</m:t>
                          </m:r>
                          <m:d>
                            <m:d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𝑝𝑢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𝐻𝑛𝑢</m:t>
                          </m:r>
                          <m:d>
                            <m:d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𝑝𝑛𝑢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291" y="3877286"/>
                <a:ext cx="4904035" cy="5861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uadroTexto 18"/>
              <p:cNvSpPr txBox="1"/>
              <p:nvPr/>
            </p:nvSpPr>
            <p:spPr>
              <a:xfrm>
                <a:off x="2188672" y="4576223"/>
                <a:ext cx="5250540" cy="586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𝑢𝑣𝑎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𝐻𝑛𝑢</m:t>
                          </m:r>
                          <m:d>
                            <m:d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𝑝𝑛𝑢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𝐻𝑢</m:t>
                          </m:r>
                          <m:d>
                            <m:d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𝑝𝑢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𝐻𝑛𝑢</m:t>
                          </m:r>
                          <m:d>
                            <m:d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𝑝𝑛𝑢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19" name="Cuadro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672" y="4576223"/>
                <a:ext cx="5250540" cy="5861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uadroTexto 19"/>
              <p:cNvSpPr txBox="1"/>
              <p:nvPr/>
            </p:nvSpPr>
            <p:spPr>
              <a:xfrm>
                <a:off x="2824553" y="5327714"/>
                <a:ext cx="3672287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𝐿𝑈𝑇</m:t>
                      </m:r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𝑢𝑣𝑎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𝑢𝑣𝑎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20" name="Cuadro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553" y="5327714"/>
                <a:ext cx="3672287" cy="5767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17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redondeado 8">
            <a:extLst>
              <a:ext uri="{FF2B5EF4-FFF2-40B4-BE49-F238E27FC236}">
                <a16:creationId xmlns:a16="http://schemas.microsoft.com/office/drawing/2014/main" id="{1EB92EB9-523C-4834-96D3-69B1ED9C11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600" dirty="0" smtClean="0">
                <a:solidFill>
                  <a:schemeClr val="tx1"/>
                </a:solidFill>
              </a:rPr>
              <a:t>Método </a:t>
            </a:r>
            <a:r>
              <a:rPr lang="es-CL" sz="3600" dirty="0" smtClean="0">
                <a:solidFill>
                  <a:schemeClr val="tx1"/>
                </a:solidFill>
                <a:latin typeface="Arial monospaced for SAP" panose="020B0609020202030204" pitchFamily="49" charset="0"/>
              </a:rPr>
              <a:t>I </a:t>
            </a:r>
            <a:r>
              <a:rPr lang="es-CL" sz="3600" dirty="0" smtClean="0">
                <a:solidFill>
                  <a:schemeClr val="tx1"/>
                </a:solidFill>
              </a:rPr>
              <a:t>Probabilidades </a:t>
            </a:r>
            <a:r>
              <a:rPr lang="es-CL" sz="3600" dirty="0">
                <a:solidFill>
                  <a:schemeClr val="tx1"/>
                </a:solidFill>
              </a:rPr>
              <a:t>Condicionales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/>
              <p:cNvSpPr txBox="1"/>
              <p:nvPr/>
            </p:nvSpPr>
            <p:spPr>
              <a:xfrm>
                <a:off x="2546014" y="1675362"/>
                <a:ext cx="13138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𝑇𝑢</m:t>
                    </m:r>
                    <m:r>
                      <a:rPr lang="es-CL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s-CL" dirty="0" smtClean="0"/>
                  <a:t>735</a:t>
                </a:r>
                <a:endParaRPr lang="es-CL" dirty="0"/>
              </a:p>
            </p:txBody>
          </p:sp>
        </mc:Choice>
        <mc:Fallback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014" y="1675362"/>
                <a:ext cx="1313886" cy="276999"/>
              </a:xfrm>
              <a:prstGeom prst="rect">
                <a:avLst/>
              </a:prstGeom>
              <a:blipFill>
                <a:blip r:embed="rId2"/>
                <a:stretch>
                  <a:fillRect l="-6512" t="-28889" r="-9767" b="-5111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/>
              <p:cNvSpPr txBox="1"/>
              <p:nvPr/>
            </p:nvSpPr>
            <p:spPr>
              <a:xfrm>
                <a:off x="3034055" y="2831504"/>
                <a:ext cx="3836517" cy="530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𝑝𝑢</m:t>
                      </m:r>
                      <m:r>
                        <a:rPr lang="es-CL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735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735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1845202</m:t>
                          </m:r>
                        </m:den>
                      </m:f>
                      <m:r>
                        <a:rPr lang="es-CL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81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055" y="2831504"/>
                <a:ext cx="3836517" cy="5305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/>
              <p:cNvSpPr txBox="1"/>
              <p:nvPr/>
            </p:nvSpPr>
            <p:spPr>
              <a:xfrm>
                <a:off x="2425148" y="1974904"/>
                <a:ext cx="16473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𝑇𝑛𝑢</m:t>
                    </m:r>
                    <m:r>
                      <a:rPr lang="es-CL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1.</m:t>
                    </m:r>
                  </m:oMath>
                </a14:m>
                <a:r>
                  <a:rPr lang="es-CL" dirty="0" smtClean="0"/>
                  <a:t>845.202</a:t>
                </a:r>
                <a:endParaRPr lang="es-CL" dirty="0"/>
              </a:p>
            </p:txBody>
          </p:sp>
        </mc:Choice>
        <mc:Fallback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148" y="1974904"/>
                <a:ext cx="1647310" cy="276999"/>
              </a:xfrm>
              <a:prstGeom prst="rect">
                <a:avLst/>
              </a:prstGeom>
              <a:blipFill>
                <a:blip r:embed="rId4"/>
                <a:stretch>
                  <a:fillRect l="-5185" t="-28889" r="-7778" b="-5111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2031020" y="2242915"/>
                <a:ext cx="52238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CL" b="0" dirty="0" err="1" smtClean="0"/>
                  <a:t>pu</a:t>
                </a:r>
                <a14:m>
                  <m:oMath xmlns:m="http://schemas.openxmlformats.org/officeDocument/2006/math">
                    <m:r>
                      <a:rPr lang="es-CL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CL" dirty="0" smtClean="0"/>
                  <a:t>probabilidad de que un pixel cualquiera sea de uva</a:t>
                </a:r>
                <a:endParaRPr lang="es-CL" dirty="0"/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020" y="2242915"/>
                <a:ext cx="5223866" cy="276999"/>
              </a:xfrm>
              <a:prstGeom prst="rect">
                <a:avLst/>
              </a:prstGeom>
              <a:blipFill>
                <a:blip r:embed="rId5"/>
                <a:stretch>
                  <a:fillRect l="-2684" t="-28889" r="-817" b="-5111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/>
              <p:cNvSpPr txBox="1"/>
              <p:nvPr/>
            </p:nvSpPr>
            <p:spPr>
              <a:xfrm>
                <a:off x="1805049" y="2510927"/>
                <a:ext cx="56598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CL" b="0" dirty="0" err="1" smtClean="0"/>
                  <a:t>p</a:t>
                </a:r>
                <a:r>
                  <a:rPr lang="es-CL" b="0" dirty="0" smtClean="0"/>
                  <a:t>n</a:t>
                </a:r>
                <a:r>
                  <a:rPr lang="es-CL" b="0" dirty="0" err="1" smtClean="0"/>
                  <a:t>u</a:t>
                </a:r>
                <a14:m>
                  <m:oMath xmlns:m="http://schemas.openxmlformats.org/officeDocument/2006/math">
                    <m:r>
                      <a:rPr lang="es-CL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CL" dirty="0" smtClean="0"/>
                  <a:t>probabilidad de que un pixel cualquiera sea de no-uva</a:t>
                </a:r>
                <a:endParaRPr lang="es-CL" dirty="0"/>
              </a:p>
            </p:txBody>
          </p:sp>
        </mc:Choice>
        <mc:Fallback xmlns="">
          <p:sp>
            <p:nvSpPr>
              <p:cNvPr id="16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049" y="2510927"/>
                <a:ext cx="5659883" cy="276999"/>
              </a:xfrm>
              <a:prstGeom prst="rect">
                <a:avLst/>
              </a:prstGeom>
              <a:blipFill>
                <a:blip r:embed="rId6"/>
                <a:stretch>
                  <a:fillRect l="-2476" t="-28889" r="-753" b="-5111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uadroTexto 16"/>
              <p:cNvSpPr txBox="1"/>
              <p:nvPr/>
            </p:nvSpPr>
            <p:spPr>
              <a:xfrm>
                <a:off x="3329038" y="3519933"/>
                <a:ext cx="246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𝑝𝑛𝑢</m:t>
                      </m:r>
                      <m:r>
                        <a:rPr lang="es-CL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𝑝𝑢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=0.9419 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038" y="3519933"/>
                <a:ext cx="2467470" cy="276999"/>
              </a:xfrm>
              <a:prstGeom prst="rect">
                <a:avLst/>
              </a:prstGeom>
              <a:blipFill>
                <a:blip r:embed="rId7"/>
                <a:stretch>
                  <a:fillRect l="-1975" b="-2391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uadroTexto 17"/>
              <p:cNvSpPr txBox="1"/>
              <p:nvPr/>
            </p:nvSpPr>
            <p:spPr>
              <a:xfrm>
                <a:off x="1173799" y="3877286"/>
                <a:ext cx="4904035" cy="586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𝑢𝑣𝑎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𝐻𝑢</m:t>
                          </m:r>
                          <m:d>
                            <m:d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𝑝𝑢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𝐻𝑢</m:t>
                          </m:r>
                          <m:d>
                            <m:d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𝑝𝑢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𝐻𝑛𝑢</m:t>
                          </m:r>
                          <m:d>
                            <m:d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𝑝𝑛𝑢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799" y="3877286"/>
                <a:ext cx="4904035" cy="5861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uadroTexto 18"/>
              <p:cNvSpPr txBox="1"/>
              <p:nvPr/>
            </p:nvSpPr>
            <p:spPr>
              <a:xfrm>
                <a:off x="736396" y="4576223"/>
                <a:ext cx="5250540" cy="586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𝑢𝑣𝑎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𝐻𝑛𝑢</m:t>
                          </m:r>
                          <m:d>
                            <m:d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𝑝𝑛𝑢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𝐻𝑢</m:t>
                          </m:r>
                          <m:d>
                            <m:d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𝑝𝑢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𝐻𝑛𝑢</m:t>
                          </m:r>
                          <m:d>
                            <m:d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𝑝𝑛𝑢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19" name="Cuadro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96" y="4576223"/>
                <a:ext cx="5250540" cy="5861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uadroTexto 19"/>
              <p:cNvSpPr txBox="1"/>
              <p:nvPr/>
            </p:nvSpPr>
            <p:spPr>
              <a:xfrm>
                <a:off x="1569498" y="5327714"/>
                <a:ext cx="4278222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𝐿𝑈𝑇</m:t>
                      </m:r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𝑢𝑣𝑎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𝑢𝑣𝑎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20" name="Cuadro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498" y="5327714"/>
                <a:ext cx="4278222" cy="5767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577" y="3587140"/>
            <a:ext cx="2898953" cy="213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1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redondeado 8">
            <a:extLst>
              <a:ext uri="{FF2B5EF4-FFF2-40B4-BE49-F238E27FC236}">
                <a16:creationId xmlns:a16="http://schemas.microsoft.com/office/drawing/2014/main" id="{1EB92EB9-523C-4834-96D3-69B1ED9C1110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600" dirty="0" smtClean="0">
                <a:solidFill>
                  <a:schemeClr val="tx1"/>
                </a:solidFill>
              </a:rPr>
              <a:t>Método </a:t>
            </a:r>
            <a:r>
              <a:rPr lang="es-CL" sz="3600" dirty="0" smtClean="0">
                <a:solidFill>
                  <a:schemeClr val="tx1"/>
                </a:solidFill>
                <a:latin typeface="Arial monospaced for SAP" panose="020B0609020202030204" pitchFamily="49" charset="0"/>
              </a:rPr>
              <a:t>I Detección de </a:t>
            </a:r>
            <a:r>
              <a:rPr lang="es-CL" sz="3600" dirty="0" smtClean="0">
                <a:solidFill>
                  <a:schemeClr val="tx1"/>
                </a:solidFill>
              </a:rPr>
              <a:t>pixeles-uva</a:t>
            </a:r>
            <a:endParaRPr lang="es-CL" sz="3600" dirty="0">
              <a:solidFill>
                <a:schemeClr val="tx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27" y="1721176"/>
            <a:ext cx="1362154" cy="10216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27" y="2825773"/>
            <a:ext cx="1362716" cy="10220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27" y="4021536"/>
            <a:ext cx="1350578" cy="10129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27" y="5198314"/>
            <a:ext cx="1362716" cy="1022036"/>
          </a:xfrm>
          <a:prstGeom prst="rect">
            <a:avLst/>
          </a:prstGeom>
        </p:spPr>
      </p:pic>
      <p:sp>
        <p:nvSpPr>
          <p:cNvPr id="2" name="Rectángulo redondeado 1"/>
          <p:cNvSpPr/>
          <p:nvPr/>
        </p:nvSpPr>
        <p:spPr>
          <a:xfrm>
            <a:off x="4078016" y="3573516"/>
            <a:ext cx="1219200" cy="8198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LUT</a:t>
            </a:r>
            <a:endParaRPr lang="es-C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Conector recto de flecha 10"/>
          <p:cNvCxnSpPr>
            <a:stCxn id="7" idx="3"/>
            <a:endCxn id="2" idx="1"/>
          </p:cNvCxnSpPr>
          <p:nvPr/>
        </p:nvCxnSpPr>
        <p:spPr>
          <a:xfrm>
            <a:off x="2859881" y="2231984"/>
            <a:ext cx="1218135" cy="1751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>
            <a:stCxn id="8" idx="3"/>
            <a:endCxn id="2" idx="1"/>
          </p:cNvCxnSpPr>
          <p:nvPr/>
        </p:nvCxnSpPr>
        <p:spPr>
          <a:xfrm>
            <a:off x="2860443" y="3336791"/>
            <a:ext cx="1217573" cy="6466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9" idx="3"/>
            <a:endCxn id="2" idx="1"/>
          </p:cNvCxnSpPr>
          <p:nvPr/>
        </p:nvCxnSpPr>
        <p:spPr>
          <a:xfrm flipV="1">
            <a:off x="2848305" y="3983420"/>
            <a:ext cx="1229711" cy="5445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10" idx="3"/>
            <a:endCxn id="2" idx="1"/>
          </p:cNvCxnSpPr>
          <p:nvPr/>
        </p:nvCxnSpPr>
        <p:spPr>
          <a:xfrm flipV="1">
            <a:off x="2860443" y="3983420"/>
            <a:ext cx="1217573" cy="17259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Imagen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901" y="1718670"/>
            <a:ext cx="1372253" cy="1029189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077" y="2830751"/>
            <a:ext cx="1356077" cy="1017058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26076" y="4043539"/>
            <a:ext cx="1356077" cy="10170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901" y="5191160"/>
            <a:ext cx="1372252" cy="1029189"/>
          </a:xfrm>
          <a:prstGeom prst="rect">
            <a:avLst/>
          </a:prstGeom>
        </p:spPr>
      </p:pic>
      <p:cxnSp>
        <p:nvCxnSpPr>
          <p:cNvPr id="27" name="Conector recto de flecha 26"/>
          <p:cNvCxnSpPr>
            <a:stCxn id="2" idx="3"/>
            <a:endCxn id="18" idx="1"/>
          </p:cNvCxnSpPr>
          <p:nvPr/>
        </p:nvCxnSpPr>
        <p:spPr>
          <a:xfrm flipV="1">
            <a:off x="5297216" y="2233265"/>
            <a:ext cx="1612685" cy="17501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2" idx="3"/>
            <a:endCxn id="19" idx="1"/>
          </p:cNvCxnSpPr>
          <p:nvPr/>
        </p:nvCxnSpPr>
        <p:spPr>
          <a:xfrm flipV="1">
            <a:off x="5297216" y="3339280"/>
            <a:ext cx="1628861" cy="644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>
            <a:stCxn id="2" idx="3"/>
            <a:endCxn id="20" idx="3"/>
          </p:cNvCxnSpPr>
          <p:nvPr/>
        </p:nvCxnSpPr>
        <p:spPr>
          <a:xfrm>
            <a:off x="5297216" y="3983420"/>
            <a:ext cx="1628860" cy="568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/>
          <p:cNvCxnSpPr>
            <a:stCxn id="2" idx="3"/>
            <a:endCxn id="21" idx="1"/>
          </p:cNvCxnSpPr>
          <p:nvPr/>
        </p:nvCxnSpPr>
        <p:spPr>
          <a:xfrm>
            <a:off x="5297216" y="3983420"/>
            <a:ext cx="1612685" cy="17223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33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8">
            <a:extLst>
              <a:ext uri="{FF2B5EF4-FFF2-40B4-BE49-F238E27FC236}">
                <a16:creationId xmlns:a16="http://schemas.microsoft.com/office/drawing/2014/main" id="{1EB92EB9-523C-4834-96D3-69B1ED9C1110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600" dirty="0" smtClean="0">
                <a:solidFill>
                  <a:schemeClr val="tx1"/>
                </a:solidFill>
              </a:rPr>
              <a:t>Resultados </a:t>
            </a:r>
            <a:r>
              <a:rPr lang="es-CL" sz="3600" dirty="0" smtClean="0">
                <a:solidFill>
                  <a:schemeClr val="tx1"/>
                </a:solidFill>
                <a:latin typeface="Arial monospaced for SAP" panose="020B0609020202030204" pitchFamily="49" charset="0"/>
              </a:rPr>
              <a:t>I Detección de </a:t>
            </a:r>
            <a:r>
              <a:rPr lang="es-CL" sz="3600" dirty="0" smtClean="0">
                <a:solidFill>
                  <a:schemeClr val="tx1"/>
                </a:solidFill>
              </a:rPr>
              <a:t>pixeles-uva</a:t>
            </a:r>
            <a:endParaRPr lang="es-CL" sz="3600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352800" y="1376869"/>
            <a:ext cx="148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Base de datos</a:t>
            </a:r>
            <a:endParaRPr lang="es-CL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99" y="1685666"/>
            <a:ext cx="773166" cy="103088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88" y="1657920"/>
            <a:ext cx="1411510" cy="105863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00" y="1656665"/>
            <a:ext cx="1413184" cy="105988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399" y="1657921"/>
            <a:ext cx="1411508" cy="105863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408" y="1657922"/>
            <a:ext cx="1408988" cy="105674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448" y="1655617"/>
            <a:ext cx="1412061" cy="105904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99" y="2860912"/>
            <a:ext cx="1406051" cy="105904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343" y="2858385"/>
            <a:ext cx="1415430" cy="1061573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546" y="2858385"/>
            <a:ext cx="1415430" cy="106157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88" y="4270425"/>
            <a:ext cx="1445919" cy="108443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01" y="4269587"/>
            <a:ext cx="1413183" cy="105988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399" y="4270426"/>
            <a:ext cx="1431935" cy="107395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408" y="4270426"/>
            <a:ext cx="1412063" cy="1059047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29" y="5489724"/>
            <a:ext cx="1410621" cy="1057966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970" y="5489724"/>
            <a:ext cx="1410622" cy="1057966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546" y="5489724"/>
            <a:ext cx="1410622" cy="1057966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29" y="4286320"/>
            <a:ext cx="782365" cy="1043152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329" y="4269587"/>
            <a:ext cx="1413180" cy="105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0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redondeado 8">
            <a:extLst>
              <a:ext uri="{FF2B5EF4-FFF2-40B4-BE49-F238E27FC236}">
                <a16:creationId xmlns:a16="http://schemas.microsoft.com/office/drawing/2014/main" id="{1EB92EB9-523C-4834-96D3-69B1ED9C1110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600" dirty="0" smtClean="0">
                <a:solidFill>
                  <a:schemeClr val="tx1"/>
                </a:solidFill>
              </a:rPr>
              <a:t>Resultados </a:t>
            </a:r>
            <a:r>
              <a:rPr lang="es-CL" sz="3600" dirty="0" smtClean="0">
                <a:solidFill>
                  <a:schemeClr val="tx1"/>
                </a:solidFill>
                <a:latin typeface="Arial monospaced for SAP" panose="020B0609020202030204" pitchFamily="49" charset="0"/>
              </a:rPr>
              <a:t>I Curva ROC</a:t>
            </a:r>
            <a:endParaRPr lang="es-CL" sz="3600" dirty="0">
              <a:solidFill>
                <a:schemeClr val="tx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943" y="2693648"/>
            <a:ext cx="4410691" cy="40772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05699"/>
            <a:ext cx="2571383" cy="193866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23415"/>
            <a:ext cx="1118107" cy="141407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462457" y="2995452"/>
            <a:ext cx="91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Positivo</a:t>
            </a:r>
            <a:endParaRPr lang="es-CL" dirty="0"/>
          </a:p>
        </p:txBody>
      </p:sp>
      <p:sp>
        <p:nvSpPr>
          <p:cNvPr id="10" name="CuadroTexto 9"/>
          <p:cNvSpPr txBox="1"/>
          <p:nvPr/>
        </p:nvSpPr>
        <p:spPr>
          <a:xfrm>
            <a:off x="462457" y="5454873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Negativo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1979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/>
          <p:cNvSpPr txBox="1">
            <a:spLocks/>
          </p:cNvSpPr>
          <p:nvPr/>
        </p:nvSpPr>
        <p:spPr>
          <a:xfrm>
            <a:off x="457200" y="1600200"/>
            <a:ext cx="8229600" cy="508437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 smtClean="0"/>
              <a:t>La distribución de intensidades para la clase uva y no-uva puede utilizarse fácilmente para construir detectores con una tasa del 78% y 20% de detecciones falsas.</a:t>
            </a:r>
          </a:p>
          <a:p>
            <a:r>
              <a:rPr lang="es-CL" dirty="0" smtClean="0"/>
              <a:t>La clase se observan separables en forma cualitativa con baja superposición.</a:t>
            </a:r>
          </a:p>
          <a:p>
            <a:r>
              <a:rPr lang="es-CL" dirty="0" smtClean="0"/>
              <a:t>Se ha construido un detector de intensidades de uvas en un ambiente no controlado que es uno de las situaciones más difícil para el procesamiento de imágenes. </a:t>
            </a:r>
          </a:p>
        </p:txBody>
      </p:sp>
      <p:sp>
        <p:nvSpPr>
          <p:cNvPr id="3" name="Rectángulo redondeado 8">
            <a:extLst>
              <a:ext uri="{FF2B5EF4-FFF2-40B4-BE49-F238E27FC236}">
                <a16:creationId xmlns:a16="http://schemas.microsoft.com/office/drawing/2014/main" id="{1EB92EB9-523C-4834-96D3-69B1ED9C1110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600" dirty="0" smtClean="0">
                <a:solidFill>
                  <a:schemeClr val="tx1"/>
                </a:solidFill>
              </a:rPr>
              <a:t>Conclusiones</a:t>
            </a:r>
            <a:endParaRPr lang="es-CL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09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980725" y="-32694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4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62200"/>
          </a:xfrm>
        </p:spPr>
        <p:txBody>
          <a:bodyPr/>
          <a:lstStyle/>
          <a:p>
            <a:r>
              <a:rPr lang="es-CL" dirty="0" smtClean="0"/>
              <a:t>Introducción</a:t>
            </a:r>
            <a:endParaRPr lang="es-CL" dirty="0" smtClean="0"/>
          </a:p>
          <a:p>
            <a:r>
              <a:rPr lang="es-CL" dirty="0" smtClean="0"/>
              <a:t>Metodología</a:t>
            </a:r>
          </a:p>
          <a:p>
            <a:r>
              <a:rPr lang="es-CL" dirty="0" smtClean="0"/>
              <a:t>Resultados</a:t>
            </a:r>
          </a:p>
          <a:p>
            <a:r>
              <a:rPr lang="es-CL" dirty="0" smtClean="0"/>
              <a:t>Conclusiones</a:t>
            </a:r>
          </a:p>
          <a:p>
            <a:endParaRPr lang="es-CL" dirty="0"/>
          </a:p>
        </p:txBody>
      </p:sp>
      <p:sp>
        <p:nvSpPr>
          <p:cNvPr id="4" name="Rectángulo redondeado 8">
            <a:extLst>
              <a:ext uri="{FF2B5EF4-FFF2-40B4-BE49-F238E27FC236}">
                <a16:creationId xmlns:a16="http://schemas.microsoft.com/office/drawing/2014/main" id="{1EB92EB9-523C-4834-96D3-69B1ED9C1110}"/>
              </a:ext>
            </a:extLst>
          </p:cNvPr>
          <p:cNvSpPr/>
          <p:nvPr/>
        </p:nvSpPr>
        <p:spPr>
          <a:xfrm>
            <a:off x="2188354" y="495379"/>
            <a:ext cx="5322360" cy="701518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3600" dirty="0" smtClean="0">
                <a:solidFill>
                  <a:schemeClr val="tx1"/>
                </a:solidFill>
              </a:rPr>
              <a:t>Agenda</a:t>
            </a:r>
            <a:endParaRPr lang="es-CL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87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72710"/>
          </a:xfrm>
        </p:spPr>
        <p:txBody>
          <a:bodyPr>
            <a:normAutofit fontScale="92500" lnSpcReduction="10000"/>
          </a:bodyPr>
          <a:lstStyle/>
          <a:p>
            <a:r>
              <a:rPr lang="es-CL" dirty="0" smtClean="0"/>
              <a:t>Se extenderá los modelos construidos para imágenes</a:t>
            </a:r>
            <a:r>
              <a:rPr lang="es-CL" dirty="0" smtClean="0"/>
              <a:t> de intensidad a imágenes en color</a:t>
            </a:r>
            <a:r>
              <a:rPr lang="es-CL" dirty="0" smtClean="0"/>
              <a:t>.</a:t>
            </a:r>
            <a:endParaRPr lang="es-CL" dirty="0" smtClean="0"/>
          </a:p>
          <a:p>
            <a:r>
              <a:rPr lang="es-CL" dirty="0" smtClean="0"/>
              <a:t>Se construirán estadísticos para imágenes en color.</a:t>
            </a:r>
          </a:p>
          <a:p>
            <a:r>
              <a:rPr lang="es-CL" dirty="0" smtClean="0"/>
              <a:t>Se probará los modelos en imágenes de la web.</a:t>
            </a:r>
            <a:endParaRPr lang="es-CL" dirty="0" smtClean="0"/>
          </a:p>
        </p:txBody>
      </p:sp>
      <p:sp>
        <p:nvSpPr>
          <p:cNvPr id="4" name="Rectángulo redondeado 8">
            <a:extLst>
              <a:ext uri="{FF2B5EF4-FFF2-40B4-BE49-F238E27FC236}">
                <a16:creationId xmlns:a16="http://schemas.microsoft.com/office/drawing/2014/main" id="{1EB92EB9-523C-4834-96D3-69B1ED9C1110}"/>
              </a:ext>
            </a:extLst>
          </p:cNvPr>
          <p:cNvSpPr/>
          <p:nvPr/>
        </p:nvSpPr>
        <p:spPr>
          <a:xfrm>
            <a:off x="2188354" y="495379"/>
            <a:ext cx="5322360" cy="701518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3600" dirty="0" smtClean="0">
                <a:solidFill>
                  <a:schemeClr val="tx1"/>
                </a:solidFill>
              </a:rPr>
              <a:t>Introducción</a:t>
            </a:r>
            <a:endParaRPr lang="es-CL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31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79938"/>
          </a:xfrm>
        </p:spPr>
        <p:txBody>
          <a:bodyPr>
            <a:normAutofit/>
          </a:bodyPr>
          <a:lstStyle/>
          <a:p>
            <a:r>
              <a:rPr lang="es-CL" dirty="0" smtClean="0"/>
              <a:t>Construcción de un modelo estadístico para la detección de </a:t>
            </a:r>
            <a:r>
              <a:rPr lang="es-CL" dirty="0" smtClean="0"/>
              <a:t>color </a:t>
            </a:r>
            <a:r>
              <a:rPr lang="es-CL" dirty="0" smtClean="0"/>
              <a:t>en imágenes digitales.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CL" dirty="0" smtClean="0"/>
              <a:t>Objetivo</a:t>
            </a:r>
            <a:endParaRPr lang="es-CL" dirty="0"/>
          </a:p>
        </p:txBody>
      </p:sp>
      <p:sp>
        <p:nvSpPr>
          <p:cNvPr id="6" name="Rectángulo redondeado 8">
            <a:extLst>
              <a:ext uri="{FF2B5EF4-FFF2-40B4-BE49-F238E27FC236}">
                <a16:creationId xmlns:a16="http://schemas.microsoft.com/office/drawing/2014/main" id="{1EB92EB9-523C-4834-96D3-69B1ED9C1110}"/>
              </a:ext>
            </a:extLst>
          </p:cNvPr>
          <p:cNvSpPr/>
          <p:nvPr/>
        </p:nvSpPr>
        <p:spPr>
          <a:xfrm>
            <a:off x="2188354" y="495379"/>
            <a:ext cx="5322360" cy="701518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3600" dirty="0" smtClean="0">
                <a:solidFill>
                  <a:schemeClr val="tx1"/>
                </a:solidFill>
              </a:rPr>
              <a:t>Objetivo</a:t>
            </a:r>
            <a:endParaRPr lang="es-CL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94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37290"/>
          </a:xfrm>
        </p:spPr>
        <p:txBody>
          <a:bodyPr>
            <a:normAutofit/>
          </a:bodyPr>
          <a:lstStyle/>
          <a:p>
            <a:r>
              <a:rPr lang="es-CL" dirty="0" smtClean="0"/>
              <a:t>Se va a detectar </a:t>
            </a:r>
            <a:r>
              <a:rPr lang="es-CL" dirty="0" smtClean="0"/>
              <a:t>colores de un objeto de </a:t>
            </a:r>
            <a:r>
              <a:rPr lang="es-CL" dirty="0" smtClean="0"/>
              <a:t>interés en imágenes digitales.</a:t>
            </a:r>
            <a:endParaRPr lang="es-CL" dirty="0"/>
          </a:p>
        </p:txBody>
      </p:sp>
      <p:sp>
        <p:nvSpPr>
          <p:cNvPr id="4" name="Rectángulo redondeado 8">
            <a:extLst>
              <a:ext uri="{FF2B5EF4-FFF2-40B4-BE49-F238E27FC236}">
                <a16:creationId xmlns:a16="http://schemas.microsoft.com/office/drawing/2014/main" id="{1EB92EB9-523C-4834-96D3-69B1ED9C111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3600" dirty="0" smtClean="0">
                <a:solidFill>
                  <a:schemeClr val="tx1"/>
                </a:solidFill>
              </a:rPr>
              <a:t>Método </a:t>
            </a:r>
            <a:r>
              <a:rPr lang="es-CL" sz="3600" dirty="0" smtClean="0">
                <a:solidFill>
                  <a:schemeClr val="tx1"/>
                </a:solidFill>
                <a:latin typeface="Arial monospaced for SAP" panose="020B0609020202030204" pitchFamily="49" charset="0"/>
              </a:rPr>
              <a:t>I</a:t>
            </a:r>
            <a:endParaRPr lang="es-CL" sz="3600" dirty="0">
              <a:solidFill>
                <a:schemeClr val="tx1"/>
              </a:solidFill>
              <a:latin typeface="Arial monospaced for SAP" panose="020B0609020202030204" pitchFamily="49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927835" y="4903571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Color-</a:t>
            </a:r>
            <a:r>
              <a:rPr lang="es-CL" dirty="0" err="1" smtClean="0"/>
              <a:t>NoPiel</a:t>
            </a:r>
            <a:endParaRPr lang="es-CL" dirty="0"/>
          </a:p>
        </p:txBody>
      </p:sp>
      <p:sp>
        <p:nvSpPr>
          <p:cNvPr id="20" name="CuadroTexto 19"/>
          <p:cNvSpPr txBox="1"/>
          <p:nvPr/>
        </p:nvSpPr>
        <p:spPr>
          <a:xfrm>
            <a:off x="6001407" y="259605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Color-Piel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1" y="4082768"/>
            <a:ext cx="2665468" cy="1328695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 flipV="1">
            <a:off x="2406869" y="3900854"/>
            <a:ext cx="2270234" cy="522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>
            <a:off x="1702676" y="4423232"/>
            <a:ext cx="2869324" cy="15531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052" y="3037491"/>
            <a:ext cx="2124277" cy="863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052" y="3961239"/>
            <a:ext cx="2047532" cy="102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7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redondeado 8">
            <a:extLst>
              <a:ext uri="{FF2B5EF4-FFF2-40B4-BE49-F238E27FC236}">
                <a16:creationId xmlns:a16="http://schemas.microsoft.com/office/drawing/2014/main" id="{1EB92EB9-523C-4834-96D3-69B1ED9C1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3600" dirty="0" smtClean="0">
                <a:solidFill>
                  <a:schemeClr val="tx1"/>
                </a:solidFill>
              </a:rPr>
              <a:t>Método </a:t>
            </a:r>
            <a:r>
              <a:rPr lang="es-CL" sz="3600" dirty="0">
                <a:solidFill>
                  <a:schemeClr val="tx1"/>
                </a:solidFill>
                <a:latin typeface="Arial monospaced for SAP" panose="020B0609020202030204" pitchFamily="49" charset="0"/>
              </a:rPr>
              <a:t>I</a:t>
            </a:r>
            <a:endParaRPr lang="es-CL" sz="3600" dirty="0">
              <a:solidFill>
                <a:schemeClr val="tx1"/>
              </a:solidFill>
            </a:endParaRPr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420416" y="5654566"/>
            <a:ext cx="3605048" cy="105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 flipH="1" flipV="1">
            <a:off x="861851" y="3499946"/>
            <a:ext cx="31531" cy="26065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1334816" y="382576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x</a:t>
            </a:r>
            <a:endParaRPr lang="es-CL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891864" y="465608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x</a:t>
            </a:r>
            <a:endParaRPr lang="es-CL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618868" y="452995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x</a:t>
            </a:r>
            <a:endParaRPr lang="es-CL" dirty="0"/>
          </a:p>
        </p:txBody>
      </p:sp>
      <p:sp>
        <p:nvSpPr>
          <p:cNvPr id="17" name="CuadroTexto 16"/>
          <p:cNvSpPr txBox="1"/>
          <p:nvPr/>
        </p:nvSpPr>
        <p:spPr>
          <a:xfrm>
            <a:off x="2049520" y="419509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x</a:t>
            </a:r>
            <a:endParaRPr lang="es-CL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818292" y="404648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x</a:t>
            </a:r>
            <a:endParaRPr lang="es-CL" dirty="0"/>
          </a:p>
        </p:txBody>
      </p:sp>
      <p:sp>
        <p:nvSpPr>
          <p:cNvPr id="19" name="CuadroTexto 18"/>
          <p:cNvSpPr txBox="1"/>
          <p:nvPr/>
        </p:nvSpPr>
        <p:spPr>
          <a:xfrm>
            <a:off x="2333572" y="489929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x</a:t>
            </a:r>
            <a:endParaRPr lang="es-CL" dirty="0"/>
          </a:p>
        </p:txBody>
      </p:sp>
      <p:sp>
        <p:nvSpPr>
          <p:cNvPr id="20" name="CuadroTexto 19"/>
          <p:cNvSpPr txBox="1"/>
          <p:nvPr/>
        </p:nvSpPr>
        <p:spPr>
          <a:xfrm>
            <a:off x="2490954" y="472965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x</a:t>
            </a:r>
            <a:endParaRPr lang="es-CL" dirty="0"/>
          </a:p>
        </p:txBody>
      </p:sp>
      <p:sp>
        <p:nvSpPr>
          <p:cNvPr id="21" name="CuadroTexto 20"/>
          <p:cNvSpPr txBox="1"/>
          <p:nvPr/>
        </p:nvSpPr>
        <p:spPr>
          <a:xfrm>
            <a:off x="2049520" y="3499946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°</a:t>
            </a:r>
            <a:endParaRPr lang="es-CL" dirty="0"/>
          </a:p>
        </p:txBody>
      </p:sp>
      <p:sp>
        <p:nvSpPr>
          <p:cNvPr id="22" name="CuadroTexto 21"/>
          <p:cNvSpPr txBox="1"/>
          <p:nvPr/>
        </p:nvSpPr>
        <p:spPr>
          <a:xfrm>
            <a:off x="2775006" y="3951890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°</a:t>
            </a:r>
            <a:endParaRPr lang="es-CL" dirty="0"/>
          </a:p>
        </p:txBody>
      </p:sp>
      <p:sp>
        <p:nvSpPr>
          <p:cNvPr id="23" name="CuadroTexto 22"/>
          <p:cNvSpPr txBox="1"/>
          <p:nvPr/>
        </p:nvSpPr>
        <p:spPr>
          <a:xfrm>
            <a:off x="3038220" y="4415816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°</a:t>
            </a:r>
            <a:endParaRPr lang="es-CL" dirty="0"/>
          </a:p>
        </p:txBody>
      </p:sp>
      <p:sp>
        <p:nvSpPr>
          <p:cNvPr id="24" name="CuadroTexto 23"/>
          <p:cNvSpPr txBox="1"/>
          <p:nvPr/>
        </p:nvSpPr>
        <p:spPr>
          <a:xfrm>
            <a:off x="3647092" y="5098988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°</a:t>
            </a:r>
            <a:endParaRPr lang="es-CL" dirty="0"/>
          </a:p>
        </p:txBody>
      </p:sp>
      <p:cxnSp>
        <p:nvCxnSpPr>
          <p:cNvPr id="26" name="Conector recto 25"/>
          <p:cNvCxnSpPr/>
          <p:nvPr/>
        </p:nvCxnSpPr>
        <p:spPr>
          <a:xfrm>
            <a:off x="1902920" y="3757456"/>
            <a:ext cx="1512942" cy="17108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V="1">
            <a:off x="4587750" y="5649316"/>
            <a:ext cx="3605048" cy="105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/>
          <p:nvPr/>
        </p:nvCxnSpPr>
        <p:spPr>
          <a:xfrm flipH="1" flipV="1">
            <a:off x="5029185" y="3494696"/>
            <a:ext cx="31531" cy="26065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uadroTexto 28"/>
          <p:cNvSpPr txBox="1"/>
          <p:nvPr/>
        </p:nvSpPr>
        <p:spPr>
          <a:xfrm>
            <a:off x="5502150" y="382051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x</a:t>
            </a:r>
            <a:endParaRPr lang="es-CL" dirty="0"/>
          </a:p>
        </p:txBody>
      </p:sp>
      <p:sp>
        <p:nvSpPr>
          <p:cNvPr id="30" name="CuadroTexto 29"/>
          <p:cNvSpPr txBox="1"/>
          <p:nvPr/>
        </p:nvSpPr>
        <p:spPr>
          <a:xfrm>
            <a:off x="6059198" y="465083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x</a:t>
            </a:r>
            <a:endParaRPr lang="es-CL" dirty="0"/>
          </a:p>
        </p:txBody>
      </p:sp>
      <p:sp>
        <p:nvSpPr>
          <p:cNvPr id="31" name="CuadroTexto 30"/>
          <p:cNvSpPr txBox="1"/>
          <p:nvPr/>
        </p:nvSpPr>
        <p:spPr>
          <a:xfrm>
            <a:off x="5786202" y="452470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x</a:t>
            </a:r>
            <a:endParaRPr lang="es-CL" dirty="0"/>
          </a:p>
        </p:txBody>
      </p:sp>
      <p:sp>
        <p:nvSpPr>
          <p:cNvPr id="32" name="CuadroTexto 31"/>
          <p:cNvSpPr txBox="1"/>
          <p:nvPr/>
        </p:nvSpPr>
        <p:spPr>
          <a:xfrm>
            <a:off x="6332464" y="411627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x</a:t>
            </a:r>
            <a:endParaRPr lang="es-CL" dirty="0"/>
          </a:p>
        </p:txBody>
      </p:sp>
      <p:sp>
        <p:nvSpPr>
          <p:cNvPr id="33" name="CuadroTexto 32"/>
          <p:cNvSpPr txBox="1"/>
          <p:nvPr/>
        </p:nvSpPr>
        <p:spPr>
          <a:xfrm>
            <a:off x="5985626" y="375745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x</a:t>
            </a:r>
            <a:endParaRPr lang="es-CL" dirty="0"/>
          </a:p>
        </p:txBody>
      </p:sp>
      <p:sp>
        <p:nvSpPr>
          <p:cNvPr id="34" name="CuadroTexto 33"/>
          <p:cNvSpPr txBox="1"/>
          <p:nvPr/>
        </p:nvSpPr>
        <p:spPr>
          <a:xfrm>
            <a:off x="6500906" y="489404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x</a:t>
            </a:r>
            <a:endParaRPr lang="es-CL" dirty="0"/>
          </a:p>
        </p:txBody>
      </p:sp>
      <p:sp>
        <p:nvSpPr>
          <p:cNvPr id="35" name="CuadroTexto 34"/>
          <p:cNvSpPr txBox="1"/>
          <p:nvPr/>
        </p:nvSpPr>
        <p:spPr>
          <a:xfrm>
            <a:off x="6710838" y="452471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x</a:t>
            </a:r>
            <a:endParaRPr lang="es-CL" dirty="0"/>
          </a:p>
        </p:txBody>
      </p:sp>
      <p:sp>
        <p:nvSpPr>
          <p:cNvPr id="36" name="CuadroTexto 35"/>
          <p:cNvSpPr txBox="1"/>
          <p:nvPr/>
        </p:nvSpPr>
        <p:spPr>
          <a:xfrm>
            <a:off x="6553189" y="3515716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°</a:t>
            </a:r>
            <a:endParaRPr lang="es-CL" dirty="0"/>
          </a:p>
        </p:txBody>
      </p:sp>
      <p:sp>
        <p:nvSpPr>
          <p:cNvPr id="37" name="CuadroTexto 36"/>
          <p:cNvSpPr txBox="1"/>
          <p:nvPr/>
        </p:nvSpPr>
        <p:spPr>
          <a:xfrm>
            <a:off x="6942340" y="3946640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°</a:t>
            </a:r>
            <a:endParaRPr lang="es-CL" dirty="0"/>
          </a:p>
        </p:txBody>
      </p:sp>
      <p:sp>
        <p:nvSpPr>
          <p:cNvPr id="38" name="CuadroTexto 37"/>
          <p:cNvSpPr txBox="1"/>
          <p:nvPr/>
        </p:nvSpPr>
        <p:spPr>
          <a:xfrm>
            <a:off x="7205554" y="4410566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°</a:t>
            </a:r>
            <a:endParaRPr lang="es-CL" dirty="0"/>
          </a:p>
        </p:txBody>
      </p:sp>
      <p:sp>
        <p:nvSpPr>
          <p:cNvPr id="39" name="CuadroTexto 38"/>
          <p:cNvSpPr txBox="1"/>
          <p:nvPr/>
        </p:nvSpPr>
        <p:spPr>
          <a:xfrm>
            <a:off x="7152275" y="5093738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°</a:t>
            </a:r>
            <a:endParaRPr lang="es-CL" dirty="0"/>
          </a:p>
        </p:txBody>
      </p:sp>
      <p:sp>
        <p:nvSpPr>
          <p:cNvPr id="42" name="Arco 41"/>
          <p:cNvSpPr/>
          <p:nvPr/>
        </p:nvSpPr>
        <p:spPr>
          <a:xfrm>
            <a:off x="5318234" y="3757456"/>
            <a:ext cx="1834041" cy="3231923"/>
          </a:xfrm>
          <a:prstGeom prst="arc">
            <a:avLst>
              <a:gd name="adj1" fmla="val 16268859"/>
              <a:gd name="adj2" fmla="val 0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5" name="CuadroTexto 44"/>
          <p:cNvSpPr txBox="1"/>
          <p:nvPr/>
        </p:nvSpPr>
        <p:spPr>
          <a:xfrm>
            <a:off x="1818291" y="305851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Lineal</a:t>
            </a:r>
            <a:endParaRPr lang="es-CL" dirty="0"/>
          </a:p>
        </p:txBody>
      </p:sp>
      <p:sp>
        <p:nvSpPr>
          <p:cNvPr id="46" name="CuadroTexto 45"/>
          <p:cNvSpPr txBox="1"/>
          <p:nvPr/>
        </p:nvSpPr>
        <p:spPr>
          <a:xfrm>
            <a:off x="6385019" y="3053263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No-Lineal</a:t>
            </a:r>
            <a:endParaRPr lang="es-CL" dirty="0"/>
          </a:p>
        </p:txBody>
      </p:sp>
      <p:sp>
        <p:nvSpPr>
          <p:cNvPr id="47" name="CuadroTexto 46"/>
          <p:cNvSpPr txBox="1"/>
          <p:nvPr/>
        </p:nvSpPr>
        <p:spPr>
          <a:xfrm>
            <a:off x="2617624" y="1912883"/>
            <a:ext cx="3733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Problema de separación de dos clases</a:t>
            </a:r>
            <a:endParaRPr lang="es-CL" dirty="0"/>
          </a:p>
        </p:txBody>
      </p:sp>
      <p:sp>
        <p:nvSpPr>
          <p:cNvPr id="48" name="CuadroTexto 47"/>
          <p:cNvSpPr txBox="1"/>
          <p:nvPr/>
        </p:nvSpPr>
        <p:spPr>
          <a:xfrm>
            <a:off x="3174125" y="5743915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+         -</a:t>
            </a:r>
            <a:endParaRPr lang="es-CL" dirty="0"/>
          </a:p>
        </p:txBody>
      </p:sp>
      <p:sp>
        <p:nvSpPr>
          <p:cNvPr id="49" name="CuadroTexto 48"/>
          <p:cNvSpPr txBox="1"/>
          <p:nvPr/>
        </p:nvSpPr>
        <p:spPr>
          <a:xfrm>
            <a:off x="6837238" y="5728141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+    -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65023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09889-B847-4749-A540-AD38511D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Resultados PSU Matemáticas regional</a:t>
            </a:r>
          </a:p>
        </p:txBody>
      </p:sp>
      <p:sp>
        <p:nvSpPr>
          <p:cNvPr id="5" name="Rectángulo redondeado 8">
            <a:extLst>
              <a:ext uri="{FF2B5EF4-FFF2-40B4-BE49-F238E27FC236}">
                <a16:creationId xmlns:a16="http://schemas.microsoft.com/office/drawing/2014/main" id="{1EB92EB9-523C-4834-96D3-69B1ED9C1110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600" dirty="0" smtClean="0">
                <a:solidFill>
                  <a:schemeClr val="tx1"/>
                </a:solidFill>
              </a:rPr>
              <a:t>Método </a:t>
            </a:r>
            <a:r>
              <a:rPr lang="es-CL" sz="3600" dirty="0">
                <a:solidFill>
                  <a:schemeClr val="tx1"/>
                </a:solidFill>
                <a:latin typeface="Arial monospaced for SAP" panose="020B0609020202030204" pitchFamily="49" charset="0"/>
              </a:rPr>
              <a:t>I</a:t>
            </a:r>
            <a:r>
              <a:rPr lang="es-CL" sz="3600" dirty="0" smtClean="0">
                <a:solidFill>
                  <a:schemeClr val="tx1"/>
                </a:solidFill>
              </a:rPr>
              <a:t> Conjunto de Entrenamiento</a:t>
            </a:r>
            <a:endParaRPr lang="es-CL" sz="3600" dirty="0">
              <a:solidFill>
                <a:schemeClr val="tx1"/>
              </a:solidFill>
            </a:endParaRPr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6337737" y="2375340"/>
            <a:ext cx="725214" cy="105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angular 12"/>
          <p:cNvCxnSpPr/>
          <p:nvPr/>
        </p:nvCxnSpPr>
        <p:spPr>
          <a:xfrm rot="16200000" flipH="1">
            <a:off x="6299556" y="2802400"/>
            <a:ext cx="1293861" cy="43973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7206117" y="1597572"/>
            <a:ext cx="158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113735 </a:t>
            </a:r>
            <a:r>
              <a:rPr lang="es-CL" dirty="0" smtClean="0"/>
              <a:t>píxeles</a:t>
            </a:r>
            <a:endParaRPr lang="es-CL" dirty="0"/>
          </a:p>
        </p:txBody>
      </p:sp>
      <p:sp>
        <p:nvSpPr>
          <p:cNvPr id="18" name="CuadroTexto 17"/>
          <p:cNvSpPr txBox="1"/>
          <p:nvPr/>
        </p:nvSpPr>
        <p:spPr>
          <a:xfrm>
            <a:off x="7053724" y="3000704"/>
            <a:ext cx="181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1.845.202 píxeles</a:t>
            </a:r>
            <a:endParaRPr lang="es-CL" dirty="0"/>
          </a:p>
        </p:txBody>
      </p:sp>
      <p:cxnSp>
        <p:nvCxnSpPr>
          <p:cNvPr id="20" name="Conector recto 19"/>
          <p:cNvCxnSpPr/>
          <p:nvPr/>
        </p:nvCxnSpPr>
        <p:spPr>
          <a:xfrm>
            <a:off x="788276" y="4561492"/>
            <a:ext cx="7367401" cy="210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/>
          <p:cNvSpPr txBox="1"/>
          <p:nvPr/>
        </p:nvSpPr>
        <p:spPr>
          <a:xfrm>
            <a:off x="3352800" y="4572005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Test</a:t>
            </a:r>
            <a:endParaRPr lang="es-CL" dirty="0"/>
          </a:p>
        </p:txBody>
      </p:sp>
      <p:sp>
        <p:nvSpPr>
          <p:cNvPr id="22" name="CuadroTexto 21"/>
          <p:cNvSpPr txBox="1"/>
          <p:nvPr/>
        </p:nvSpPr>
        <p:spPr>
          <a:xfrm>
            <a:off x="3337039" y="1560799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Piel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27" y="1857985"/>
            <a:ext cx="1022287" cy="72923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426" y="1857985"/>
            <a:ext cx="1233297" cy="152018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28" y="5114422"/>
            <a:ext cx="941583" cy="135587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426" y="5112999"/>
            <a:ext cx="1020778" cy="55557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21" y="5114422"/>
            <a:ext cx="1009660" cy="5415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3" y="3658470"/>
            <a:ext cx="1066231" cy="815161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426" y="3668308"/>
            <a:ext cx="1149554" cy="629788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59" y="3664658"/>
            <a:ext cx="813613" cy="456620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70" y="3664658"/>
            <a:ext cx="1009660" cy="755983"/>
          </a:xfrm>
          <a:prstGeom prst="rect">
            <a:avLst/>
          </a:prstGeom>
        </p:spPr>
      </p:pic>
      <p:sp>
        <p:nvSpPr>
          <p:cNvPr id="29" name="CuadroTexto 28"/>
          <p:cNvSpPr txBox="1"/>
          <p:nvPr/>
        </p:nvSpPr>
        <p:spPr>
          <a:xfrm>
            <a:off x="3226676" y="3385425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err="1" smtClean="0"/>
              <a:t>NoPiel</a:t>
            </a:r>
            <a:endParaRPr lang="es-CL" dirty="0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42" y="3673791"/>
            <a:ext cx="682831" cy="237786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47" y="3941307"/>
            <a:ext cx="491740" cy="306244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110" y="2098803"/>
            <a:ext cx="1834897" cy="745752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973" y="1861919"/>
            <a:ext cx="1257755" cy="62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2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09889-B847-4749-A540-AD38511D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Resultados PSU Matemáticas regional</a:t>
            </a:r>
          </a:p>
        </p:txBody>
      </p:sp>
      <p:sp>
        <p:nvSpPr>
          <p:cNvPr id="5" name="Rectángulo redondeado 8">
            <a:extLst>
              <a:ext uri="{FF2B5EF4-FFF2-40B4-BE49-F238E27FC236}">
                <a16:creationId xmlns:a16="http://schemas.microsoft.com/office/drawing/2014/main" id="{1EB92EB9-523C-4834-96D3-69B1ED9C1110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600" dirty="0" smtClean="0">
                <a:solidFill>
                  <a:schemeClr val="tx1"/>
                </a:solidFill>
              </a:rPr>
              <a:t>Método </a:t>
            </a:r>
            <a:r>
              <a:rPr lang="es-CL" sz="3600" dirty="0">
                <a:solidFill>
                  <a:schemeClr val="tx1"/>
                </a:solidFill>
                <a:latin typeface="Arial monospaced for SAP" panose="020B0609020202030204" pitchFamily="49" charset="0"/>
              </a:rPr>
              <a:t>I</a:t>
            </a:r>
            <a:r>
              <a:rPr lang="es-CL" sz="3600" dirty="0" smtClean="0">
                <a:solidFill>
                  <a:schemeClr val="tx1"/>
                </a:solidFill>
              </a:rPr>
              <a:t> Imágenes digitales</a:t>
            </a:r>
            <a:endParaRPr lang="es-CL" sz="3600" dirty="0">
              <a:solidFill>
                <a:schemeClr val="tx1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051034" y="2175641"/>
            <a:ext cx="76973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Una imagen </a:t>
            </a:r>
            <a:r>
              <a:rPr lang="es-CL" dirty="0" smtClean="0"/>
              <a:t>en color digital </a:t>
            </a:r>
            <a:r>
              <a:rPr lang="es-CL" dirty="0" smtClean="0"/>
              <a:t>se modela como </a:t>
            </a:r>
            <a:r>
              <a:rPr lang="es-CL" dirty="0" smtClean="0">
                <a:latin typeface="Arial monospaced for SAP" panose="020B0609020202030204" pitchFamily="49" charset="0"/>
              </a:rPr>
              <a:t>I</a:t>
            </a:r>
            <a:r>
              <a:rPr lang="es-CL" dirty="0" smtClean="0"/>
              <a:t>(</a:t>
            </a:r>
            <a:r>
              <a:rPr lang="es-CL" dirty="0" err="1" smtClean="0"/>
              <a:t>x,y</a:t>
            </a:r>
            <a:r>
              <a:rPr lang="es-CL" dirty="0" smtClean="0"/>
              <a:t>): R      [</a:t>
            </a:r>
            <a:r>
              <a:rPr lang="es-CL" dirty="0" smtClean="0"/>
              <a:t>0,255]x[0,255]x[0,255]</a:t>
            </a:r>
            <a:endParaRPr lang="es-CL" dirty="0" smtClean="0"/>
          </a:p>
          <a:p>
            <a:endParaRPr lang="es-CL" dirty="0"/>
          </a:p>
          <a:p>
            <a:r>
              <a:rPr lang="es-CL" dirty="0" smtClean="0"/>
              <a:t>El histograma de </a:t>
            </a:r>
            <a:r>
              <a:rPr lang="es-CL" dirty="0" smtClean="0"/>
              <a:t>color</a:t>
            </a:r>
            <a:r>
              <a:rPr lang="es-CL" dirty="0" smtClean="0"/>
              <a:t> H(</a:t>
            </a:r>
            <a:r>
              <a:rPr lang="es-CL" dirty="0" err="1" smtClean="0"/>
              <a:t>r,g,b</a:t>
            </a:r>
            <a:r>
              <a:rPr lang="es-CL" dirty="0" smtClean="0"/>
              <a:t>), </a:t>
            </a:r>
            <a:r>
              <a:rPr lang="es-CL" dirty="0" smtClean="0"/>
              <a:t>muestra la frecuencia con la que se </a:t>
            </a:r>
          </a:p>
          <a:p>
            <a:r>
              <a:rPr lang="es-CL" dirty="0" smtClean="0"/>
              <a:t>producen </a:t>
            </a:r>
            <a:r>
              <a:rPr lang="es-CL" dirty="0" smtClean="0"/>
              <a:t>el color en </a:t>
            </a:r>
            <a:r>
              <a:rPr lang="es-CL" dirty="0" smtClean="0"/>
              <a:t>una imagen digital.</a:t>
            </a:r>
          </a:p>
          <a:p>
            <a:endParaRPr lang="es-CL" dirty="0"/>
          </a:p>
          <a:p>
            <a:r>
              <a:rPr lang="es-CL" dirty="0" smtClean="0"/>
              <a:t>Número de píxeles de la imagen (N) viene dado por:</a:t>
            </a:r>
            <a:endParaRPr lang="es-CL" dirty="0"/>
          </a:p>
        </p:txBody>
      </p:sp>
      <p:cxnSp>
        <p:nvCxnSpPr>
          <p:cNvPr id="12" name="Conector recto de flecha 11"/>
          <p:cNvCxnSpPr/>
          <p:nvPr/>
        </p:nvCxnSpPr>
        <p:spPr>
          <a:xfrm>
            <a:off x="6117019" y="2364828"/>
            <a:ext cx="273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6001406" y="2154622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100" dirty="0" smtClean="0"/>
              <a:t>2</a:t>
            </a:r>
            <a:endParaRPr lang="es-CL" sz="1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uadroTexto 18"/>
              <p:cNvSpPr txBox="1"/>
              <p:nvPr/>
            </p:nvSpPr>
            <p:spPr>
              <a:xfrm>
                <a:off x="3544124" y="4161015"/>
                <a:ext cx="2650919" cy="8142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255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</m:sup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) </m:t>
                                  </m:r>
                                </m:e>
                              </m:nary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19" name="Cuadro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124" y="4161015"/>
                <a:ext cx="2650919" cy="8142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uadroTexto 25"/>
              <p:cNvSpPr txBox="1"/>
              <p:nvPr/>
            </p:nvSpPr>
            <p:spPr>
              <a:xfrm>
                <a:off x="3523474" y="5206820"/>
                <a:ext cx="2169761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26" name="Cuadro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474" y="5206820"/>
                <a:ext cx="2169761" cy="525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39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252248"/>
            <a:ext cx="9067210" cy="631671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2" y="1727905"/>
            <a:ext cx="1066231" cy="81516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030" y="1024990"/>
            <a:ext cx="1149554" cy="6297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48" y="1100092"/>
            <a:ext cx="813613" cy="4566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101" y="1712551"/>
            <a:ext cx="1009660" cy="75598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699" y="1090616"/>
            <a:ext cx="682831" cy="2377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939" y="1486552"/>
            <a:ext cx="491740" cy="30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1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21669</TotalTime>
  <Words>465</Words>
  <Application>Microsoft Office PowerPoint</Application>
  <PresentationFormat>Presentación en pantalla (4:3)</PresentationFormat>
  <Paragraphs>98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Arial monospaced for SAP</vt:lpstr>
      <vt:lpstr>Calibri</vt:lpstr>
      <vt:lpstr>Cambria Math</vt:lpstr>
      <vt:lpstr>Myriad Pro Cond</vt:lpstr>
      <vt:lpstr>Tema de Office</vt:lpstr>
      <vt:lpstr>Presentación de PowerPoint</vt:lpstr>
      <vt:lpstr>Introducción</vt:lpstr>
      <vt:lpstr>Introducción</vt:lpstr>
      <vt:lpstr>Objetivo</vt:lpstr>
      <vt:lpstr>Método I</vt:lpstr>
      <vt:lpstr>Método I</vt:lpstr>
      <vt:lpstr>Resultados PSU Matemáticas regional</vt:lpstr>
      <vt:lpstr>Resultados PSU Matemáticas regional</vt:lpstr>
      <vt:lpstr>Presentación de PowerPoint</vt:lpstr>
      <vt:lpstr>Método I Probabilidades Condicionales</vt:lpstr>
      <vt:lpstr>Método I Probabilidades Condicionales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>UMayor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Mabel Vega Rojas</dc:creator>
  <cp:lastModifiedBy>Vanel Lazcano | U.Mayor</cp:lastModifiedBy>
  <cp:revision>111</cp:revision>
  <cp:lastPrinted>2018-04-04T14:36:15Z</cp:lastPrinted>
  <dcterms:modified xsi:type="dcterms:W3CDTF">2019-07-11T21:42:53Z</dcterms:modified>
</cp:coreProperties>
</file>